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Inter Tight Medium"/>
      <p:regular r:id="rId32"/>
      <p:bold r:id="rId33"/>
      <p:italic r:id="rId34"/>
      <p:boldItalic r:id="rId35"/>
    </p:embeddedFont>
    <p:embeddedFont>
      <p:font typeface="Inter Tight"/>
      <p:regular r:id="rId36"/>
      <p:bold r:id="rId37"/>
      <p:italic r:id="rId38"/>
      <p:boldItalic r:id="rId39"/>
    </p:embeddedFont>
    <p:embeddedFont>
      <p:font typeface="Inter Tight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F69DF5-A101-452A-9CD8-5FF2CF684E60}">
  <a:tblStyle styleId="{C7F69DF5-A101-452A-9CD8-5FF2CF684E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SemiBold-regular.fntdata"/><Relationship Id="rId20" Type="http://schemas.openxmlformats.org/officeDocument/2006/relationships/slide" Target="slides/slide13.xml"/><Relationship Id="rId42" Type="http://schemas.openxmlformats.org/officeDocument/2006/relationships/font" Target="fonts/InterTightSemiBold-italic.fntdata"/><Relationship Id="rId41" Type="http://schemas.openxmlformats.org/officeDocument/2006/relationships/font" Target="fonts/InterTightSemiBold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InterTightSemiBold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InterTightMedium-bold.fntdata"/><Relationship Id="rId10" Type="http://schemas.openxmlformats.org/officeDocument/2006/relationships/slide" Target="slides/slide3.xml"/><Relationship Id="rId32" Type="http://schemas.openxmlformats.org/officeDocument/2006/relationships/font" Target="fonts/InterTightMedium-regular.fntdata"/><Relationship Id="rId13" Type="http://schemas.openxmlformats.org/officeDocument/2006/relationships/slide" Target="slides/slide6.xml"/><Relationship Id="rId35" Type="http://schemas.openxmlformats.org/officeDocument/2006/relationships/font" Target="fonts/InterTight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InterTightMedium-italic.fntdata"/><Relationship Id="rId15" Type="http://schemas.openxmlformats.org/officeDocument/2006/relationships/slide" Target="slides/slide8.xml"/><Relationship Id="rId37" Type="http://schemas.openxmlformats.org/officeDocument/2006/relationships/font" Target="fonts/InterTight-bold.fntdata"/><Relationship Id="rId14" Type="http://schemas.openxmlformats.org/officeDocument/2006/relationships/slide" Target="slides/slide7.xml"/><Relationship Id="rId36" Type="http://schemas.openxmlformats.org/officeDocument/2006/relationships/font" Target="fonts/InterTight-regular.fntdata"/><Relationship Id="rId17" Type="http://schemas.openxmlformats.org/officeDocument/2006/relationships/slide" Target="slides/slide10.xml"/><Relationship Id="rId39" Type="http://schemas.openxmlformats.org/officeDocument/2006/relationships/font" Target="fonts/InterTight-boldItalic.fntdata"/><Relationship Id="rId16" Type="http://schemas.openxmlformats.org/officeDocument/2006/relationships/slide" Target="slides/slide9.xml"/><Relationship Id="rId38" Type="http://schemas.openxmlformats.org/officeDocument/2006/relationships/font" Target="fonts/InterTight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f67e7f23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af67e7f23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f67e7f23b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af67e7f23b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f67e7f23b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f67e7f23b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f67e7f23b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af67e7f23b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f67e7f23b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af67e7f23b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af67e7f23b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af67e7f23b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af67e7f23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af67e7f23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f67e7f23b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af67e7f23b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f67e7f23b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af67e7f23b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f67e7f23b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af67e7f23b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f67e7f23b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f67e7f23b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f67e7f23b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f67e7f23b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af67e7f23b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af67e7f23b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af67e7f23b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af67e7f23b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af67e7f23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af67e7f23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af67e7f23b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af67e7f23b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f67e7f23b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af67e7f23b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2c8e4814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2c8e4814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f67e7f23b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af67e7f23b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f67e7f23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f67e7f23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f67e7f23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af67e7f23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f67e7f23b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f67e7f23b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af67e7f23b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af67e7f23b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f67e7f23b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f67e7f23b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57" name="Google Shape;57;p14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 flipH="1" rot="-1487">
                <a:off x="124823" y="-77211"/>
                <a:ext cx="6242101" cy="5294100"/>
              </a:xfrm>
              <a:prstGeom prst="snip1Rect">
                <a:avLst>
                  <a:gd fmla="val 424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 flipH="1" rot="10798513">
                <a:off x="2781248" y="-76291"/>
                <a:ext cx="6242401" cy="5289900"/>
              </a:xfrm>
              <a:prstGeom prst="snip1Rect">
                <a:avLst>
                  <a:gd fmla="val 4249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61" name="Google Shape;61;p14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7" name="Google Shape;107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" name="Google Shape;110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14" name="Google Shape;114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9" name="Google Shape;139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1" name="Google Shape;141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5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85" name="Google Shape;185;p35"/>
            <p:cNvSpPr/>
            <p:nvPr/>
          </p:nvSpPr>
          <p:spPr>
            <a:xfrm flipH="1" rot="10800000">
              <a:off x="75" y="256675"/>
              <a:ext cx="3798000" cy="11904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86" name="Google Shape;186;p35"/>
            <p:cNvSpPr/>
            <p:nvPr/>
          </p:nvSpPr>
          <p:spPr>
            <a:xfrm flipH="1" rot="-10795068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87" name="Google Shape;187;p35"/>
          <p:cNvSpPr txBox="1"/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2" type="subTitle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3" type="subTitle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4" type="subTitle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5" type="subTitle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6" type="subTitle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4" name="Google Shape;194;p35"/>
          <p:cNvSpPr txBox="1"/>
          <p:nvPr>
            <p:ph idx="7" type="subTitle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5" name="Google Shape;195;p35"/>
          <p:cNvSpPr txBox="1"/>
          <p:nvPr>
            <p:ph idx="8" type="subTitle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idx="9" type="subTitle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13" type="subTitle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s" type="tx">
  <p:cSld name="TITLE_AND_BODY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0" name="Google Shape;200;p36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1" name="Google Shape;201;p36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6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ITLE_AND_BODY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8" name="Google Shape;208;p37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9" name="Google Shape;209;p3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7"/>
          <p:cNvSpPr txBox="1"/>
          <p:nvPr>
            <p:ph idx="1" type="subTitle"/>
          </p:nvPr>
        </p:nvSpPr>
        <p:spPr>
          <a:xfrm>
            <a:off x="38108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idx="4" type="body"/>
          </p:nvPr>
        </p:nvSpPr>
        <p:spPr>
          <a:xfrm>
            <a:off x="38108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3" name="Google Shape;213;p37"/>
          <p:cNvSpPr txBox="1"/>
          <p:nvPr>
            <p:ph idx="5" type="subTitle"/>
          </p:nvPr>
        </p:nvSpPr>
        <p:spPr>
          <a:xfrm>
            <a:off x="456693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6" type="body"/>
          </p:nvPr>
        </p:nvSpPr>
        <p:spPr>
          <a:xfrm>
            <a:off x="456693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5" name="Google Shape;215;p37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woColTx">
  <p:cSld name="TITLE_AND_TWO_COLUMNS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8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19" name="Google Shape;219;p38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20" name="Google Shape;220;p38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21" name="Google Shape;221;p38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22" name="Google Shape;222;p38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8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38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 type="titleOnly">
  <p:cSld name="TITLE_ONLY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>
            <p:ph idx="2" type="pic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39"/>
          <p:cNvSpPr/>
          <p:nvPr>
            <p:ph idx="3" type="pic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1" name="Google Shape;231;p39"/>
          <p:cNvSpPr/>
          <p:nvPr>
            <p:ph idx="4" type="pic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9"/>
          <p:cNvSpPr txBox="1"/>
          <p:nvPr>
            <p:ph idx="1" type="subTitle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idx="5" type="body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5" name="Google Shape;235;p39"/>
          <p:cNvSpPr txBox="1"/>
          <p:nvPr>
            <p:ph idx="6" type="subTitle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36" name="Google Shape;236;p39"/>
          <p:cNvSpPr txBox="1"/>
          <p:nvPr>
            <p:ph idx="7" type="body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7" name="Google Shape;237;p39"/>
          <p:cNvSpPr txBox="1"/>
          <p:nvPr>
            <p:ph idx="8" type="subTitle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38" name="Google Shape;238;p39"/>
          <p:cNvSpPr txBox="1"/>
          <p:nvPr>
            <p:ph idx="9" type="body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39"/>
          <p:cNvSpPr txBox="1"/>
          <p:nvPr>
            <p:ph idx="1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41" name="Google Shape;241;p39"/>
          <p:cNvSpPr txBox="1"/>
          <p:nvPr>
            <p:ph idx="1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1">
  <p:cSld name="ONE_COLUMN_TEXT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0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left">
  <p:cSld name="ONE_COLUMN_TEXT_1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1"/>
          <p:cNvGrpSpPr/>
          <p:nvPr/>
        </p:nvGrpSpPr>
        <p:grpSpPr>
          <a:xfrm>
            <a:off x="433788" y="1202208"/>
            <a:ext cx="2632899" cy="904617"/>
            <a:chOff x="433788" y="1202208"/>
            <a:chExt cx="2632899" cy="904617"/>
          </a:xfrm>
        </p:grpSpPr>
        <p:sp>
          <p:nvSpPr>
            <p:cNvPr id="251" name="Google Shape;251;p41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52" name="Google Shape;252;p41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53" name="Google Shape;253;p41"/>
          <p:cNvSpPr txBox="1"/>
          <p:nvPr>
            <p:ph idx="1" type="subTitle"/>
          </p:nvPr>
        </p:nvSpPr>
        <p:spPr>
          <a:xfrm>
            <a:off x="437000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2" type="body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1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41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59" name="Google Shape;259;p41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  <p15:guide id="2" orient="horz" pos="1353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middle">
  <p:cSld name="ONE_COLUMN_TEXT_1_2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2"/>
          <p:cNvGrpSpPr/>
          <p:nvPr/>
        </p:nvGrpSpPr>
        <p:grpSpPr>
          <a:xfrm>
            <a:off x="3253950" y="1202208"/>
            <a:ext cx="2632899" cy="904617"/>
            <a:chOff x="3253950" y="1202208"/>
            <a:chExt cx="2632899" cy="904617"/>
          </a:xfrm>
        </p:grpSpPr>
        <p:sp>
          <p:nvSpPr>
            <p:cNvPr id="262" name="Google Shape;262;p42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63" name="Google Shape;263;p42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257163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2" type="body"/>
          </p:nvPr>
        </p:nvSpPr>
        <p:spPr>
          <a:xfrm>
            <a:off x="3257163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42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67" name="Google Shape;267;p4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2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2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right, long text">
  <p:cSld name="ONE_COLUMN_TEXT_1_1"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/>
          <p:nvPr/>
        </p:nvSpPr>
        <p:spPr>
          <a:xfrm>
            <a:off x="3253825" y="1202325"/>
            <a:ext cx="5453100" cy="904500"/>
          </a:xfrm>
          <a:prstGeom prst="snip1Rect">
            <a:avLst>
              <a:gd fmla="val 350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73" name="Google Shape;273;p43"/>
          <p:cNvSpPr txBox="1"/>
          <p:nvPr>
            <p:ph idx="1" type="subTitle"/>
          </p:nvPr>
        </p:nvSpPr>
        <p:spPr>
          <a:xfrm>
            <a:off x="3253950" y="1202200"/>
            <a:ext cx="5136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74" name="Google Shape;274;p43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75" name="Google Shape;275;p43"/>
          <p:cNvSpPr txBox="1"/>
          <p:nvPr>
            <p:ph idx="3" type="body"/>
          </p:nvPr>
        </p:nvSpPr>
        <p:spPr>
          <a:xfrm>
            <a:off x="3253950" y="1460325"/>
            <a:ext cx="5453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3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43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9" name="Google Shape;279;p43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80" name="Google Shape;280;p43"/>
          <p:cNvSpPr/>
          <p:nvPr/>
        </p:nvSpPr>
        <p:spPr>
          <a:xfrm rot="-6523">
            <a:off x="8390811" y="1202508"/>
            <a:ext cx="316201" cy="31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44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83" name="Google Shape;283;p44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84" name="Google Shape;284;p44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85" name="Google Shape;285;p44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86" name="Google Shape;286;p44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4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4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1" name="Google Shape;291;p44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2">
  <p:cSld name="MAIN_POINT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/>
          <p:nvPr>
            <p:ph idx="2" type="pic"/>
          </p:nvPr>
        </p:nvSpPr>
        <p:spPr>
          <a:xfrm rot="300107">
            <a:off x="4903200" y="846465"/>
            <a:ext cx="3950142" cy="3456249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4" name="Google Shape;294;p4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5"/>
          <p:cNvSpPr txBox="1"/>
          <p:nvPr>
            <p:ph type="title"/>
          </p:nvPr>
        </p:nvSpPr>
        <p:spPr>
          <a:xfrm>
            <a:off x="3339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3339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97" name="Google Shape;297;p45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8" name="Google Shape;298;p45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3">
  <p:cSld name="MAIN_POINT_1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/>
          <p:nvPr>
            <p:ph idx="2" type="pic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1" name="Google Shape;301;p46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6"/>
          <p:cNvSpPr txBox="1"/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3" name="Google Shape;303;p46"/>
          <p:cNvSpPr txBox="1"/>
          <p:nvPr>
            <p:ph idx="1" type="body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04" name="Google Shape;304;p46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05" name="Google Shape;305;p46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descriptions">
  <p:cSld name="SECTION_TITLE_AND_DESCRIPTION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/>
          <p:nvPr>
            <p:ph idx="2" type="pic"/>
          </p:nvPr>
        </p:nvSpPr>
        <p:spPr>
          <a:xfrm>
            <a:off x="3544863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08" name="Google Shape;308;p47"/>
          <p:cNvSpPr/>
          <p:nvPr>
            <p:ph idx="3" type="pic"/>
          </p:nvPr>
        </p:nvSpPr>
        <p:spPr>
          <a:xfrm>
            <a:off x="6658538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09" name="Google Shape;309;p47"/>
          <p:cNvSpPr/>
          <p:nvPr>
            <p:ph idx="4" type="pic"/>
          </p:nvPr>
        </p:nvSpPr>
        <p:spPr>
          <a:xfrm>
            <a:off x="431200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10" name="Google Shape;310;p4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47"/>
          <p:cNvSpPr txBox="1"/>
          <p:nvPr>
            <p:ph idx="1" type="subTitle"/>
          </p:nvPr>
        </p:nvSpPr>
        <p:spPr>
          <a:xfrm>
            <a:off x="381100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5" type="subTitle"/>
          </p:nvPr>
        </p:nvSpPr>
        <p:spPr>
          <a:xfrm>
            <a:off x="3494775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6" type="subTitle"/>
          </p:nvPr>
        </p:nvSpPr>
        <p:spPr>
          <a:xfrm>
            <a:off x="6608438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wo column bullet points">
  <p:cSld name="CAPTION_ONLY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48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319" name="Google Shape;319;p48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320" name="Google Shape;320;p48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21" name="Google Shape;321;p48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22" name="Google Shape;322;p48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23" name="Google Shape;323;p4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8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333925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2" type="body"/>
          </p:nvPr>
        </p:nvSpPr>
        <p:spPr>
          <a:xfrm>
            <a:off x="4595076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 for understanding">
  <p:cSld name="CAPTION_ONLY_1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49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sp>
          <p:nvSpPr>
            <p:cNvPr id="331" name="Google Shape;331;p49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fmla="val 4086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32" name="Google Shape;332;p49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33" name="Google Shape;333;p49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333925" y="3630575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5" name="Google Shape;335;p4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9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49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38" name="Google Shape;338;p49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4" type="body"/>
          </p:nvPr>
        </p:nvSpPr>
        <p:spPr>
          <a:xfrm>
            <a:off x="333925" y="31841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49"/>
          <p:cNvSpPr txBox="1"/>
          <p:nvPr>
            <p:ph idx="5" type="body"/>
          </p:nvPr>
        </p:nvSpPr>
        <p:spPr>
          <a:xfrm>
            <a:off x="333925" y="27377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6" type="body"/>
          </p:nvPr>
        </p:nvSpPr>
        <p:spPr>
          <a:xfrm>
            <a:off x="333925" y="2291377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ype">
  <p:cSld name="BIG_NUMBER">
    <p:bg>
      <p:bgPr>
        <a:solidFill>
          <a:schemeClr val="lt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45" name="Google Shape;345;p50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46" name="Google Shape;346;p50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47" name="Google Shape;347;p50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48" name="Google Shape;348;p50"/>
              <p:cNvSpPr/>
              <p:nvPr/>
            </p:nvSpPr>
            <p:spPr>
              <a:xfrm flipH="1" rot="-2453">
                <a:off x="1277283" y="893727"/>
                <a:ext cx="4625401" cy="3354000"/>
              </a:xfrm>
              <a:prstGeom prst="snip1Rect">
                <a:avLst>
                  <a:gd fmla="val 4969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49" name="Google Shape;349;p50"/>
              <p:cNvSpPr/>
              <p:nvPr/>
            </p:nvSpPr>
            <p:spPr>
              <a:xfrm flipH="1" rot="10797547">
                <a:off x="3245660" y="893312"/>
                <a:ext cx="4625701" cy="3354000"/>
              </a:xfrm>
              <a:prstGeom prst="snip1Rect">
                <a:avLst>
                  <a:gd fmla="val 4966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50" name="Google Shape;350;p50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51" name="Google Shape;351;p50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52" name="Google Shape;352;p50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53" name="Google Shape;353;p50"/>
          <p:cNvSpPr txBox="1"/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55" name="Google Shape;355;p50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1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59" name="Google Shape;359;p51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362" name="Google Shape;362;p52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xofop.ipac.caltech.edu/tess/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type="ctrTitle"/>
          </p:nvPr>
        </p:nvSpPr>
        <p:spPr>
          <a:xfrm>
            <a:off x="2336450" y="1039800"/>
            <a:ext cx="69828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Speeding-up KNN with Dataspace Latticing and Precomputation using Distance Weighting</a:t>
            </a:r>
            <a:endParaRPr sz="3500"/>
          </a:p>
        </p:txBody>
      </p:sp>
      <p:sp>
        <p:nvSpPr>
          <p:cNvPr id="368" name="Google Shape;368;p53"/>
          <p:cNvSpPr txBox="1"/>
          <p:nvPr>
            <p:ph idx="1" type="subTitle"/>
          </p:nvPr>
        </p:nvSpPr>
        <p:spPr>
          <a:xfrm>
            <a:off x="2336450" y="3252475"/>
            <a:ext cx="54948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Zhu and Leonardo Valli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Distribution</a:t>
            </a:r>
            <a:endParaRPr/>
          </a:p>
        </p:txBody>
      </p:sp>
      <p:sp>
        <p:nvSpPr>
          <p:cNvPr id="438" name="Google Shape;438;p62"/>
          <p:cNvSpPr txBox="1"/>
          <p:nvPr>
            <p:ph idx="1" type="body"/>
          </p:nvPr>
        </p:nvSpPr>
        <p:spPr>
          <a:xfrm>
            <a:off x="334200" y="779200"/>
            <a:ext cx="84756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62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41" name="Google Shape;4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900" y="1041125"/>
            <a:ext cx="7226198" cy="361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type="title"/>
          </p:nvPr>
        </p:nvSpPr>
        <p:spPr>
          <a:xfrm>
            <a:off x="334200" y="163600"/>
            <a:ext cx="8475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Multivariate </a:t>
            </a:r>
            <a:r>
              <a:rPr lang="en"/>
              <a:t>Gaussian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3"/>
          <p:cNvSpPr txBox="1"/>
          <p:nvPr>
            <p:ph idx="1" type="body"/>
          </p:nvPr>
        </p:nvSpPr>
        <p:spPr>
          <a:xfrm>
            <a:off x="334200" y="779200"/>
            <a:ext cx="84756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63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5" y="1272125"/>
            <a:ext cx="4775870" cy="36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77" y="1506738"/>
            <a:ext cx="4149949" cy="3112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 Lattice Points - Evenly Divide Dataspace</a:t>
            </a:r>
            <a:endParaRPr/>
          </a:p>
        </p:txBody>
      </p:sp>
      <p:sp>
        <p:nvSpPr>
          <p:cNvPr id="457" name="Google Shape;457;p64"/>
          <p:cNvSpPr txBox="1"/>
          <p:nvPr>
            <p:ph idx="1" type="body"/>
          </p:nvPr>
        </p:nvSpPr>
        <p:spPr>
          <a:xfrm>
            <a:off x="334200" y="779200"/>
            <a:ext cx="84756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64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60" name="Google Shape;4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75" y="1225600"/>
            <a:ext cx="6486375" cy="361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61" name="Google Shape;461;p64"/>
          <p:cNvCxnSpPr>
            <a:stCxn id="460" idx="0"/>
            <a:endCxn id="460" idx="2"/>
          </p:cNvCxnSpPr>
          <p:nvPr/>
        </p:nvCxnSpPr>
        <p:spPr>
          <a:xfrm>
            <a:off x="4531363" y="1225600"/>
            <a:ext cx="0" cy="361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64"/>
          <p:cNvCxnSpPr/>
          <p:nvPr/>
        </p:nvCxnSpPr>
        <p:spPr>
          <a:xfrm>
            <a:off x="5829163" y="1225550"/>
            <a:ext cx="0" cy="361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64"/>
          <p:cNvCxnSpPr/>
          <p:nvPr/>
        </p:nvCxnSpPr>
        <p:spPr>
          <a:xfrm>
            <a:off x="3228738" y="1225550"/>
            <a:ext cx="0" cy="361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 Lattice Points - Evenly Divide Dataspace</a:t>
            </a:r>
            <a:endParaRPr/>
          </a:p>
        </p:txBody>
      </p:sp>
      <p:sp>
        <p:nvSpPr>
          <p:cNvPr id="469" name="Google Shape;469;p65"/>
          <p:cNvSpPr txBox="1"/>
          <p:nvPr>
            <p:ph idx="1" type="body"/>
          </p:nvPr>
        </p:nvSpPr>
        <p:spPr>
          <a:xfrm>
            <a:off x="334200" y="779200"/>
            <a:ext cx="84756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65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75" y="1225600"/>
            <a:ext cx="6486375" cy="361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3" name="Google Shape;473;p65"/>
          <p:cNvCxnSpPr>
            <a:stCxn id="472" idx="0"/>
            <a:endCxn id="472" idx="2"/>
          </p:cNvCxnSpPr>
          <p:nvPr/>
        </p:nvCxnSpPr>
        <p:spPr>
          <a:xfrm>
            <a:off x="4531363" y="1225600"/>
            <a:ext cx="0" cy="361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65"/>
          <p:cNvCxnSpPr/>
          <p:nvPr/>
        </p:nvCxnSpPr>
        <p:spPr>
          <a:xfrm>
            <a:off x="5295763" y="1225550"/>
            <a:ext cx="0" cy="3613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65"/>
          <p:cNvCxnSpPr/>
          <p:nvPr/>
        </p:nvCxnSpPr>
        <p:spPr>
          <a:xfrm>
            <a:off x="3762138" y="1225550"/>
            <a:ext cx="0" cy="3613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NormalCDF</a:t>
            </a:r>
            <a:endParaRPr/>
          </a:p>
        </p:txBody>
      </p:sp>
      <p:sp>
        <p:nvSpPr>
          <p:cNvPr id="481" name="Google Shape;481;p6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66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83" name="Google Shape;483;p66"/>
          <p:cNvSpPr txBox="1"/>
          <p:nvPr/>
        </p:nvSpPr>
        <p:spPr>
          <a:xfrm>
            <a:off x="2255650" y="3604200"/>
            <a:ext cx="243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4" name="Google Shape;4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00" y="779200"/>
            <a:ext cx="6130050" cy="30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075" y="3944604"/>
            <a:ext cx="4225850" cy="9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7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NormalCDF</a:t>
            </a:r>
            <a:endParaRPr/>
          </a:p>
        </p:txBody>
      </p:sp>
      <p:sp>
        <p:nvSpPr>
          <p:cNvPr id="491" name="Google Shape;491;p6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67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93" name="Google Shape;493;p67"/>
          <p:cNvSpPr txBox="1"/>
          <p:nvPr/>
        </p:nvSpPr>
        <p:spPr>
          <a:xfrm>
            <a:off x="2255650" y="3604200"/>
            <a:ext cx="243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94" name="Google Shape;494;p67"/>
          <p:cNvPicPr preferRelativeResize="0"/>
          <p:nvPr/>
        </p:nvPicPr>
        <p:blipFill rotWithShape="1">
          <a:blip r:embed="rId3">
            <a:alphaModFix/>
          </a:blip>
          <a:srcRect b="0" l="1848" r="3346" t="0"/>
          <a:stretch/>
        </p:blipFill>
        <p:spPr>
          <a:xfrm>
            <a:off x="0" y="4209485"/>
            <a:ext cx="9144001" cy="87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475" y="739658"/>
            <a:ext cx="5910699" cy="328079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96" name="Google Shape;496;p67"/>
          <p:cNvCxnSpPr>
            <a:stCxn id="495" idx="0"/>
            <a:endCxn id="495" idx="2"/>
          </p:cNvCxnSpPr>
          <p:nvPr/>
        </p:nvCxnSpPr>
        <p:spPr>
          <a:xfrm>
            <a:off x="4630825" y="739658"/>
            <a:ext cx="0" cy="328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>
            <a:off x="5327384" y="739612"/>
            <a:ext cx="0" cy="3280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3929870" y="739612"/>
            <a:ext cx="0" cy="3280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67"/>
          <p:cNvSpPr txBox="1"/>
          <p:nvPr/>
        </p:nvSpPr>
        <p:spPr>
          <a:xfrm>
            <a:off x="3780250" y="3944250"/>
            <a:ext cx="40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x</a:t>
            </a:r>
            <a:r>
              <a:rPr baseline="-25000"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1</a:t>
            </a:r>
            <a:endParaRPr baseline="-25000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00" name="Google Shape;500;p67"/>
          <p:cNvSpPr txBox="1"/>
          <p:nvPr/>
        </p:nvSpPr>
        <p:spPr>
          <a:xfrm>
            <a:off x="4466050" y="3944250"/>
            <a:ext cx="40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x</a:t>
            </a:r>
            <a:r>
              <a:rPr baseline="-25000"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2</a:t>
            </a:r>
            <a:endParaRPr baseline="-25000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01" name="Google Shape;501;p67"/>
          <p:cNvSpPr txBox="1"/>
          <p:nvPr/>
        </p:nvSpPr>
        <p:spPr>
          <a:xfrm>
            <a:off x="5151850" y="3944250"/>
            <a:ext cx="40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x</a:t>
            </a:r>
            <a:r>
              <a:rPr baseline="-25000"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3</a:t>
            </a:r>
            <a:endParaRPr baseline="-25000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NormalCDF</a:t>
            </a:r>
            <a:endParaRPr/>
          </a:p>
        </p:txBody>
      </p:sp>
      <p:sp>
        <p:nvSpPr>
          <p:cNvPr id="507" name="Google Shape;507;p68"/>
          <p:cNvSpPr txBox="1"/>
          <p:nvPr>
            <p:ph idx="1" type="body"/>
          </p:nvPr>
        </p:nvSpPr>
        <p:spPr>
          <a:xfrm>
            <a:off x="334200" y="779200"/>
            <a:ext cx="84756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68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251" y="3931900"/>
            <a:ext cx="5399499" cy="11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63" y="856587"/>
            <a:ext cx="3962726" cy="29979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68"/>
          <p:cNvCxnSpPr/>
          <p:nvPr/>
        </p:nvCxnSpPr>
        <p:spPr>
          <a:xfrm>
            <a:off x="1937700" y="2294925"/>
            <a:ext cx="1309200" cy="89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68"/>
          <p:cNvCxnSpPr/>
          <p:nvPr/>
        </p:nvCxnSpPr>
        <p:spPr>
          <a:xfrm>
            <a:off x="2183600" y="2122800"/>
            <a:ext cx="1309200" cy="89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68"/>
          <p:cNvCxnSpPr/>
          <p:nvPr/>
        </p:nvCxnSpPr>
        <p:spPr>
          <a:xfrm>
            <a:off x="1728150" y="2466600"/>
            <a:ext cx="1309200" cy="89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68"/>
          <p:cNvCxnSpPr/>
          <p:nvPr/>
        </p:nvCxnSpPr>
        <p:spPr>
          <a:xfrm flipH="1">
            <a:off x="1935500" y="2266875"/>
            <a:ext cx="1283400" cy="9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68"/>
          <p:cNvCxnSpPr/>
          <p:nvPr/>
        </p:nvCxnSpPr>
        <p:spPr>
          <a:xfrm flipH="1">
            <a:off x="2146175" y="2429700"/>
            <a:ext cx="1283400" cy="9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68"/>
          <p:cNvCxnSpPr/>
          <p:nvPr/>
        </p:nvCxnSpPr>
        <p:spPr>
          <a:xfrm flipH="1">
            <a:off x="1690700" y="2104350"/>
            <a:ext cx="1283400" cy="9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8" name="Google Shape;51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152" y="856573"/>
            <a:ext cx="3814224" cy="28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Lattice Build and Classification</a:t>
            </a:r>
            <a:endParaRPr/>
          </a:p>
        </p:txBody>
      </p:sp>
      <p:sp>
        <p:nvSpPr>
          <p:cNvPr id="524" name="Google Shape;524;p69"/>
          <p:cNvSpPr txBox="1"/>
          <p:nvPr>
            <p:ph idx="1" type="body"/>
          </p:nvPr>
        </p:nvSpPr>
        <p:spPr>
          <a:xfrm>
            <a:off x="334200" y="779200"/>
            <a:ext cx="8475600" cy="16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Generate the lattice points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Compute the KNN classification at each point using proximity search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Store the classifications in a lattice (dictionary)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Can be saved/loaded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Classify instances by looking up the classification in the lattice</a:t>
            </a:r>
            <a:endParaRPr sz="1900"/>
          </a:p>
        </p:txBody>
      </p:sp>
      <p:sp>
        <p:nvSpPr>
          <p:cNvPr id="525" name="Google Shape;525;p6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69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27" name="Google Shape;5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88" y="2917050"/>
            <a:ext cx="4251181" cy="11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9"/>
          <p:cNvSpPr txBox="1"/>
          <p:nvPr/>
        </p:nvSpPr>
        <p:spPr>
          <a:xfrm>
            <a:off x="3469075" y="4361675"/>
            <a:ext cx="15336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0.1, 0.2, 0.3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6450"/>
            <a:ext cx="5020475" cy="345672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0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Weighting</a:t>
            </a:r>
            <a:endParaRPr/>
          </a:p>
        </p:txBody>
      </p:sp>
      <p:sp>
        <p:nvSpPr>
          <p:cNvPr id="535" name="Google Shape;535;p7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70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37" name="Google Shape;5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400" y="3401350"/>
            <a:ext cx="2838675" cy="13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/>
          <p:nvPr/>
        </p:nvSpPr>
        <p:spPr>
          <a:xfrm>
            <a:off x="2600975" y="2379300"/>
            <a:ext cx="85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K = 5…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39" name="Google Shape;539;p70"/>
          <p:cNvSpPr/>
          <p:nvPr/>
        </p:nvSpPr>
        <p:spPr>
          <a:xfrm>
            <a:off x="1104878" y="2232720"/>
            <a:ext cx="1861525" cy="1444850"/>
          </a:xfrm>
          <a:custGeom>
            <a:rect b="b" l="l" r="r" t="t"/>
            <a:pathLst>
              <a:path extrusionOk="0" h="57794" w="74461">
                <a:moveTo>
                  <a:pt x="9578" y="45903"/>
                </a:moveTo>
                <a:cubicBezTo>
                  <a:pt x="5796" y="36441"/>
                  <a:pt x="-2183" y="26476"/>
                  <a:pt x="616" y="16678"/>
                </a:cubicBezTo>
                <a:cubicBezTo>
                  <a:pt x="2663" y="9511"/>
                  <a:pt x="10141" y="3681"/>
                  <a:pt x="17371" y="1871"/>
                </a:cubicBezTo>
                <a:cubicBezTo>
                  <a:pt x="27354" y="-628"/>
                  <a:pt x="39330" y="-1086"/>
                  <a:pt x="48154" y="4209"/>
                </a:cubicBezTo>
                <a:cubicBezTo>
                  <a:pt x="53511" y="7424"/>
                  <a:pt x="56595" y="13429"/>
                  <a:pt x="61013" y="17847"/>
                </a:cubicBezTo>
                <a:cubicBezTo>
                  <a:pt x="65109" y="21943"/>
                  <a:pt x="71719" y="24159"/>
                  <a:pt x="73872" y="29537"/>
                </a:cubicBezTo>
                <a:cubicBezTo>
                  <a:pt x="77552" y="38727"/>
                  <a:pt x="60095" y="45447"/>
                  <a:pt x="50492" y="47851"/>
                </a:cubicBezTo>
                <a:cubicBezTo>
                  <a:pt x="43108" y="49699"/>
                  <a:pt x="37304" y="59082"/>
                  <a:pt x="29840" y="57592"/>
                </a:cubicBezTo>
                <a:cubicBezTo>
                  <a:pt x="22279" y="56083"/>
                  <a:pt x="17253" y="48571"/>
                  <a:pt x="10357" y="4512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0" name="Google Shape;540;p70"/>
          <p:cNvSpPr txBox="1"/>
          <p:nvPr/>
        </p:nvSpPr>
        <p:spPr>
          <a:xfrm>
            <a:off x="5406525" y="1607350"/>
            <a:ext cx="23361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The problem with a simple majority-voting approach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Weighting</a:t>
            </a:r>
            <a:endParaRPr/>
          </a:p>
        </p:txBody>
      </p:sp>
      <p:sp>
        <p:nvSpPr>
          <p:cNvPr id="546" name="Google Shape;546;p7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71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48" name="Google Shape;548;p71"/>
          <p:cNvSpPr txBox="1"/>
          <p:nvPr/>
        </p:nvSpPr>
        <p:spPr>
          <a:xfrm>
            <a:off x="867000" y="1646300"/>
            <a:ext cx="5611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Tight"/>
              <a:buChar char="-"/>
            </a:pPr>
            <a:r>
              <a:rPr lang="en" sz="2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Distance-weighting didn’t change much</a:t>
            </a:r>
            <a:endParaRPr sz="2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Tight"/>
              <a:buChar char="-"/>
            </a:pPr>
            <a:r>
              <a:rPr lang="en" sz="2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Could be because k=3</a:t>
            </a:r>
            <a:endParaRPr sz="2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 Tight"/>
              <a:buChar char="-"/>
            </a:pPr>
            <a:r>
              <a:rPr lang="en" sz="2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Could be because there wasn’t much performance loss in the first place</a:t>
            </a:r>
            <a:endParaRPr sz="2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4" name="Google Shape;374;p5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54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76" name="Google Shape;376;p54"/>
          <p:cNvSpPr txBox="1"/>
          <p:nvPr/>
        </p:nvSpPr>
        <p:spPr>
          <a:xfrm>
            <a:off x="441400" y="836050"/>
            <a:ext cx="76593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 Tight"/>
              <a:buChar char="●"/>
            </a:pPr>
            <a:r>
              <a:rPr lang="en" sz="2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KNN is a simple algorithm good at classifying clusters</a:t>
            </a:r>
            <a:endParaRPr sz="21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 Tight"/>
              <a:buChar char="●"/>
            </a:pPr>
            <a:r>
              <a:rPr lang="en" sz="2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However, it has O(N) classification runtime</a:t>
            </a:r>
            <a:endParaRPr sz="21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 Tight"/>
              <a:buChar char="●"/>
            </a:pPr>
            <a:r>
              <a:rPr lang="en" sz="2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Previous implementations have sped it up to O(log N)</a:t>
            </a:r>
            <a:endParaRPr sz="21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 Tight"/>
              <a:buChar char="●"/>
            </a:pPr>
            <a:r>
              <a:rPr lang="en" sz="2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We want to speed it up to O(1) </a:t>
            </a:r>
            <a:r>
              <a:rPr lang="en" sz="2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using</a:t>
            </a:r>
            <a:r>
              <a:rPr lang="en" sz="2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a lattice</a:t>
            </a:r>
            <a:endParaRPr sz="21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7" name="Google Shape;3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00" y="2376925"/>
            <a:ext cx="3543876" cy="26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Accuracies</a:t>
            </a:r>
            <a:endParaRPr/>
          </a:p>
        </p:txBody>
      </p:sp>
      <p:sp>
        <p:nvSpPr>
          <p:cNvPr id="554" name="Google Shape;554;p7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72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556" name="Google Shape;556;p72"/>
          <p:cNvGraphicFramePr/>
          <p:nvPr/>
        </p:nvGraphicFramePr>
        <p:xfrm>
          <a:off x="952500" y="88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{C7F69DF5-A101-452A-9CD8-5FF2CF684E60}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Model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Accuracy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80.8%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Proximity Search 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3-slice Latticing Precomputation 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77.7%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accent1"/>
                          </a:solidFill>
                        </a:rPr>
                        <a:t>-slice Latticing Precomputation 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79.6%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57" name="Google Shape;557;p7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050" y="2977950"/>
            <a:ext cx="3463744" cy="2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3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Confusion Matrices</a:t>
            </a:r>
            <a:endParaRPr/>
          </a:p>
        </p:txBody>
      </p:sp>
      <p:sp>
        <p:nvSpPr>
          <p:cNvPr id="563" name="Google Shape;563;p7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73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565" name="Google Shape;565;p73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{C7F69DF5-A101-452A-9CD8-5FF2CF684E60}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Model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Confusion Matrix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KNN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b="1"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0       1</a:t>
                      </a:r>
                      <a:endParaRPr b="1" sz="1200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254     77</a:t>
                      </a:r>
                      <a:endParaRPr sz="1200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 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59      260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Proximity Search KNN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b="1"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0       1</a:t>
                      </a:r>
                      <a:endParaRPr b="1" sz="1200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268     75</a:t>
                      </a:r>
                      <a:endParaRPr sz="1200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58      249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3-slice Latticing Precomputation KNN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0       1</a:t>
                      </a:r>
                      <a:endParaRPr b="1" sz="1200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253     90</a:t>
                      </a:r>
                      <a:endParaRPr sz="1200">
                        <a:solidFill>
                          <a:schemeClr val="accen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  </a:t>
                      </a:r>
                      <a:r>
                        <a:rPr lang="en" sz="1200">
                          <a:solidFill>
                            <a:schemeClr val="accen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44      263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ctrTitle"/>
          </p:nvPr>
        </p:nvSpPr>
        <p:spPr>
          <a:xfrm>
            <a:off x="1285875" y="1559575"/>
            <a:ext cx="65463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for the runtimes!</a:t>
            </a:r>
            <a:endParaRPr/>
          </a:p>
        </p:txBody>
      </p:sp>
      <p:sp>
        <p:nvSpPr>
          <p:cNvPr id="571" name="Google Shape;571;p74"/>
          <p:cNvSpPr txBox="1"/>
          <p:nvPr>
            <p:ph idx="1" type="subTitle"/>
          </p:nvPr>
        </p:nvSpPr>
        <p:spPr>
          <a:xfrm>
            <a:off x="3151150" y="2571750"/>
            <a:ext cx="54948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Drumroll please….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Classification Runtimes (10000 runs)</a:t>
            </a:r>
            <a:endParaRPr/>
          </a:p>
        </p:txBody>
      </p:sp>
      <p:sp>
        <p:nvSpPr>
          <p:cNvPr id="577" name="Google Shape;577;p7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75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aphicFrame>
        <p:nvGraphicFramePr>
          <p:cNvPr id="579" name="Google Shape;579;p75"/>
          <p:cNvGraphicFramePr/>
          <p:nvPr/>
        </p:nvGraphicFramePr>
        <p:xfrm>
          <a:off x="1021675" y="7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{C7F69DF5-A101-452A-9CD8-5FF2CF684E60}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Model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Runtime (s)</a:t>
                      </a:r>
                      <a:endParaRPr b="1"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KNN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19500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Proximity Search KNN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Latticing Precomputation KNN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580" name="Google Shape;5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5" y="3069441"/>
            <a:ext cx="2560240" cy="192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265" y="3069441"/>
            <a:ext cx="2884896" cy="192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5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7200" y="2434925"/>
            <a:ext cx="4272875" cy="26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6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88" name="Google Shape;588;p7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76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90" name="Google Shape;590;p76"/>
          <p:cNvSpPr txBox="1"/>
          <p:nvPr/>
        </p:nvSpPr>
        <p:spPr>
          <a:xfrm>
            <a:off x="418875" y="1763200"/>
            <a:ext cx="54747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-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Model building takes time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-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Classification is sped up immensely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-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Computation time is no longer dependent on number of instances: O(1)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-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Minimal accuracy loss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descr="a man is standing in front of a brick wall dancing . (Provided by Tenor)" id="591" name="Google Shape;5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625" y="1646300"/>
            <a:ext cx="3532575" cy="19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383" name="Google Shape;383;p5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55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5" name="Google Shape;385;p55"/>
          <p:cNvSpPr txBox="1"/>
          <p:nvPr/>
        </p:nvSpPr>
        <p:spPr>
          <a:xfrm>
            <a:off x="441400" y="836050"/>
            <a:ext cx="76593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●"/>
            </a:pPr>
            <a:r>
              <a:rPr lang="en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Proximity Search / Approximate Nearest Neighbors (ANN)</a:t>
            </a:r>
            <a:endParaRPr sz="20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Annoy by Spotify</a:t>
            </a:r>
            <a:endParaRPr sz="20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Faiss by Meta</a:t>
            </a:r>
            <a:endParaRPr sz="20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O(log N) classification</a:t>
            </a:r>
            <a:endParaRPr sz="20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●"/>
            </a:pPr>
            <a:r>
              <a:rPr lang="en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Product-Quantization KNN (PQKNN)</a:t>
            </a:r>
            <a:endParaRPr sz="20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k-Means centroiding</a:t>
            </a:r>
            <a:endParaRPr sz="20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○"/>
            </a:pPr>
            <a:r>
              <a:rPr lang="en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O(N) but can be sublinear dependent on hyperparameters</a:t>
            </a:r>
            <a:endParaRPr sz="20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Tight"/>
              <a:buChar char="●"/>
            </a:pPr>
            <a:r>
              <a:rPr lang="en" sz="2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Distance-weighted KNN</a:t>
            </a:r>
            <a:endParaRPr sz="20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>
            <p:ph type="title"/>
          </p:nvPr>
        </p:nvSpPr>
        <p:spPr>
          <a:xfrm>
            <a:off x="457200" y="441600"/>
            <a:ext cx="82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565100" y="1057200"/>
            <a:ext cx="81216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Transiting Exoplanet Survey Satellite (TESS) Dataset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61 attributes - identification, position, planet properties, stellar properties, dates.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Class - TESS Follow-Up Working Group Disposition (TFOPWG): Confirmed or rejected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https://exofop.ipac.caltech.edu/tess/</a:t>
            </a:r>
            <a:r>
              <a:rPr lang="en" sz="2200"/>
              <a:t> </a:t>
            </a:r>
            <a:endParaRPr sz="2200"/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300" y="4360613"/>
            <a:ext cx="7061576" cy="75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457200" y="411475"/>
            <a:ext cx="82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398" name="Google Shape;398;p57"/>
          <p:cNvSpPr txBox="1"/>
          <p:nvPr/>
        </p:nvSpPr>
        <p:spPr>
          <a:xfrm>
            <a:off x="457200" y="1027075"/>
            <a:ext cx="561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496825" y="1821650"/>
            <a:ext cx="53676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Char char="-"/>
            </a:pPr>
            <a:r>
              <a:rPr lang="en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Made class binary</a:t>
            </a:r>
            <a:endParaRPr sz="18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Char char="-"/>
            </a:pPr>
            <a:r>
              <a:rPr lang="en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Intuitively removed attribute</a:t>
            </a:r>
            <a:endParaRPr sz="18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Char char="-"/>
            </a:pPr>
            <a:r>
              <a:rPr lang="en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Removed 1 mostly empty attribute</a:t>
            </a:r>
            <a:endParaRPr sz="18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Char char="-"/>
            </a:pPr>
            <a:r>
              <a:rPr lang="en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Z-score normalized due to outliers</a:t>
            </a:r>
            <a:endParaRPr sz="18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"/>
              <a:buChar char="-"/>
            </a:pPr>
            <a:r>
              <a:rPr lang="en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CFS subset attribute selection</a:t>
            </a:r>
            <a:endParaRPr sz="18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400" y="1561150"/>
            <a:ext cx="4485600" cy="25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406" name="Google Shape;406;p5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8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1600"/>
            <a:ext cx="7440260" cy="405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59"/>
          <p:cNvSpPr txBox="1"/>
          <p:nvPr>
            <p:ph type="title"/>
          </p:nvPr>
        </p:nvSpPr>
        <p:spPr>
          <a:xfrm>
            <a:off x="2939800" y="1754450"/>
            <a:ext cx="42495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Achieve O(1) classification with KNN without sacrificing accuracy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>
            <p:ph type="title"/>
          </p:nvPr>
        </p:nvSpPr>
        <p:spPr>
          <a:xfrm>
            <a:off x="103450" y="3856875"/>
            <a:ext cx="8475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Proximity Search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O(log N)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20" name="Google Shape;420;p6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60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22" name="Google Shape;422;p60"/>
          <p:cNvPicPr preferRelativeResize="0"/>
          <p:nvPr/>
        </p:nvPicPr>
        <p:blipFill rotWithShape="1">
          <a:blip r:embed="rId3">
            <a:alphaModFix/>
          </a:blip>
          <a:srcRect b="14052" l="0" r="0" t="0"/>
          <a:stretch/>
        </p:blipFill>
        <p:spPr>
          <a:xfrm>
            <a:off x="0" y="57725"/>
            <a:ext cx="7105375" cy="26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0"/>
          <p:cNvPicPr preferRelativeResize="0"/>
          <p:nvPr/>
        </p:nvPicPr>
        <p:blipFill rotWithShape="1">
          <a:blip r:embed="rId4">
            <a:alphaModFix/>
          </a:blip>
          <a:srcRect b="5363" l="0" r="0" t="11738"/>
          <a:stretch/>
        </p:blipFill>
        <p:spPr>
          <a:xfrm>
            <a:off x="4484650" y="2134050"/>
            <a:ext cx="4659350" cy="299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334200" y="16360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Dataspace Latticing</a:t>
            </a:r>
            <a:endParaRPr/>
          </a:p>
        </p:txBody>
      </p:sp>
      <p:sp>
        <p:nvSpPr>
          <p:cNvPr id="429" name="Google Shape;429;p61"/>
          <p:cNvSpPr txBox="1"/>
          <p:nvPr>
            <p:ph idx="1" type="body"/>
          </p:nvPr>
        </p:nvSpPr>
        <p:spPr>
          <a:xfrm>
            <a:off x="334200" y="779200"/>
            <a:ext cx="8475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O(1)</a:t>
            </a:r>
            <a:endParaRPr b="1" sz="1900"/>
          </a:p>
        </p:txBody>
      </p:sp>
      <p:sp>
        <p:nvSpPr>
          <p:cNvPr id="430" name="Google Shape;430;p6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61"/>
          <p:cNvSpPr/>
          <p:nvPr/>
        </p:nvSpPr>
        <p:spPr>
          <a:xfrm flipH="1" rot="5400000">
            <a:off x="7955200" y="2134041"/>
            <a:ext cx="783000" cy="783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32" name="Google Shape;4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50" y="1021875"/>
            <a:ext cx="4187056" cy="36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